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112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Crittografia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Classica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7850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Vigenère - 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Alfabeto</a:t>
            </a:r>
          </a:p>
          <a:p>
            <a:pPr lvl="1"/>
            <a:r>
              <a:rPr lang="it-IT" dirty="0" err="1" smtClean="0"/>
              <a:t>ABCDEFGHIJKLMNOPQRSTUVWXYZabcdefghijklmnopqrstuvwxyz</a:t>
            </a:r>
            <a:endParaRPr lang="it-IT" dirty="0" smtClean="0"/>
          </a:p>
          <a:p>
            <a:r>
              <a:rPr lang="it-IT" dirty="0" smtClean="0"/>
              <a:t>Testo in chiaro (</a:t>
            </a:r>
            <a:r>
              <a:rPr lang="it-IT" dirty="0" err="1" smtClean="0"/>
              <a:t>P</a:t>
            </a:r>
            <a:r>
              <a:rPr lang="it-IT" dirty="0" smtClean="0"/>
              <a:t>)</a:t>
            </a:r>
          </a:p>
          <a:p>
            <a:pPr lvl="1"/>
            <a:r>
              <a:rPr lang="it-IT" dirty="0" smtClean="0"/>
              <a:t>ITIS </a:t>
            </a:r>
            <a:r>
              <a:rPr lang="it-IT" dirty="0"/>
              <a:t>Leonardo da </a:t>
            </a:r>
            <a:r>
              <a:rPr lang="it-IT" dirty="0" smtClean="0"/>
              <a:t>Vinci</a:t>
            </a:r>
          </a:p>
          <a:p>
            <a:r>
              <a:rPr lang="it-IT" dirty="0" smtClean="0"/>
              <a:t>Chiave</a:t>
            </a:r>
          </a:p>
          <a:p>
            <a:pPr lvl="1"/>
            <a:r>
              <a:rPr lang="it-IT" dirty="0" smtClean="0"/>
              <a:t>Informatica</a:t>
            </a:r>
          </a:p>
          <a:p>
            <a:r>
              <a:rPr lang="it-IT" dirty="0" smtClean="0"/>
              <a:t>Testo crittato (C)</a:t>
            </a:r>
          </a:p>
          <a:p>
            <a:pPr lvl="1"/>
            <a:r>
              <a:rPr lang="it-IT" dirty="0"/>
              <a:t>Agde </a:t>
            </a:r>
            <a:r>
              <a:rPr lang="it-IT" dirty="0" err="1"/>
              <a:t>UsOusPDg</a:t>
            </a:r>
            <a:r>
              <a:rPr lang="it-IT" dirty="0"/>
              <a:t> </a:t>
            </a:r>
            <a:r>
              <a:rPr lang="it-IT" dirty="0" err="1"/>
              <a:t>qv</a:t>
            </a:r>
            <a:r>
              <a:rPr lang="it-IT" dirty="0"/>
              <a:t> </a:t>
            </a:r>
            <a:r>
              <a:rPr lang="it-IT" dirty="0" err="1"/>
              <a:t>hrBCp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5394738" y="6170037"/>
            <a:ext cx="3302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i="1" dirty="0"/>
              <a:t>http://</a:t>
            </a:r>
            <a:r>
              <a:rPr lang="it-IT" i="1" dirty="0" err="1"/>
              <a:t>www.cryptool-online.org</a:t>
            </a:r>
            <a:r>
              <a:rPr lang="it-IT" i="1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69984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Notazioni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 err="1">
                <a:latin typeface="URW Chancery L" charset="0"/>
                <a:ea typeface="SimSun" charset="0"/>
              </a:rPr>
              <a:t>P</a:t>
            </a:r>
            <a:r>
              <a:rPr lang="it-IT" dirty="0">
                <a:latin typeface="URW Chancery L" charset="0"/>
                <a:ea typeface="SimSun" charset="0"/>
              </a:rPr>
              <a:t> </a:t>
            </a:r>
            <a:r>
              <a:rPr lang="it-IT" dirty="0">
                <a:latin typeface="Arial" charset="0"/>
                <a:ea typeface="SimSun" charset="0"/>
              </a:rPr>
              <a:t>: Insieme dei messaggi “in chiaro”</a:t>
            </a:r>
          </a:p>
          <a:p>
            <a:pPr>
              <a:lnSpc>
                <a:spcPct val="15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>
                <a:latin typeface="URW Chancery L" charset="0"/>
                <a:ea typeface="SimSun" charset="0"/>
              </a:rPr>
              <a:t>C </a:t>
            </a:r>
            <a:r>
              <a:rPr lang="it-IT" dirty="0">
                <a:latin typeface="Arial" charset="0"/>
                <a:ea typeface="SimSun" charset="0"/>
              </a:rPr>
              <a:t>: Insieme dei messaggi criptati</a:t>
            </a:r>
          </a:p>
          <a:p>
            <a:pPr>
              <a:lnSpc>
                <a:spcPct val="15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 err="1">
                <a:latin typeface="URW Chancery L" charset="0"/>
                <a:ea typeface="SimSun" charset="0"/>
              </a:rPr>
              <a:t>f</a:t>
            </a:r>
            <a:r>
              <a:rPr lang="it-IT" dirty="0">
                <a:latin typeface="URW Chancery L" charset="0"/>
                <a:ea typeface="SimSun" charset="0"/>
              </a:rPr>
              <a:t> </a:t>
            </a:r>
            <a:r>
              <a:rPr lang="it-IT" dirty="0">
                <a:latin typeface="Arial" charset="0"/>
                <a:ea typeface="SimSun" charset="0"/>
              </a:rPr>
              <a:t>: Funzione di </a:t>
            </a:r>
            <a:r>
              <a:rPr lang="it-IT" i="1" dirty="0">
                <a:latin typeface="Arial" charset="0"/>
                <a:ea typeface="SimSun" charset="0"/>
              </a:rPr>
              <a:t>Trasformazione Crittografica</a:t>
            </a:r>
          </a:p>
          <a:p>
            <a:pPr>
              <a:lnSpc>
                <a:spcPct val="15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>
                <a:latin typeface="Arial" charset="0"/>
                <a:ea typeface="SimSun" charset="0"/>
              </a:rPr>
              <a:t>K</a:t>
            </a:r>
            <a:r>
              <a:rPr lang="it-IT" baseline="-33000" dirty="0">
                <a:latin typeface="Arial" charset="0"/>
                <a:ea typeface="SimSun" charset="0"/>
              </a:rPr>
              <a:t>E</a:t>
            </a:r>
            <a:r>
              <a:rPr lang="it-IT" dirty="0">
                <a:latin typeface="Arial" charset="0"/>
                <a:ea typeface="SimSun" charset="0"/>
              </a:rPr>
              <a:t>: Chiave di Cifratura (parametro per </a:t>
            </a:r>
            <a:r>
              <a:rPr lang="it-IT" dirty="0" err="1">
                <a:latin typeface="URW Chancery L" charset="0"/>
                <a:ea typeface="SimSun" charset="0"/>
              </a:rPr>
              <a:t>f</a:t>
            </a:r>
            <a:r>
              <a:rPr lang="it-IT" dirty="0">
                <a:latin typeface="URW Chancery L" charset="0"/>
                <a:ea typeface="SimSun" charset="0"/>
              </a:rPr>
              <a:t> </a:t>
            </a:r>
            <a:r>
              <a:rPr lang="it-IT" dirty="0">
                <a:latin typeface="Arial" charset="0"/>
                <a:ea typeface="SimSun" charset="0"/>
              </a:rPr>
              <a:t>)</a:t>
            </a:r>
          </a:p>
          <a:p>
            <a:pPr>
              <a:lnSpc>
                <a:spcPct val="15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>
                <a:latin typeface="Arial" charset="0"/>
                <a:ea typeface="SimSun" charset="0"/>
              </a:rPr>
              <a:t>K</a:t>
            </a:r>
            <a:r>
              <a:rPr lang="it-IT" baseline="-33000" dirty="0">
                <a:latin typeface="Arial" charset="0"/>
                <a:ea typeface="SimSun" charset="0"/>
              </a:rPr>
              <a:t>D</a:t>
            </a:r>
            <a:r>
              <a:rPr lang="it-IT" dirty="0">
                <a:latin typeface="Arial" charset="0"/>
                <a:ea typeface="SimSun" charset="0"/>
              </a:rPr>
              <a:t>: Chiave di Decifratura (parametro per </a:t>
            </a:r>
            <a:r>
              <a:rPr lang="it-IT" dirty="0" err="1">
                <a:latin typeface="URW Chancery L" charset="0"/>
                <a:ea typeface="SimSun" charset="0"/>
              </a:rPr>
              <a:t>f</a:t>
            </a:r>
            <a:r>
              <a:rPr lang="it-IT" dirty="0">
                <a:latin typeface="URW Chancery L" charset="0"/>
                <a:ea typeface="SimSun" charset="0"/>
              </a:rPr>
              <a:t> </a:t>
            </a:r>
            <a:r>
              <a:rPr lang="it-IT" baseline="33000" dirty="0">
                <a:latin typeface="URW Chancery L" charset="0"/>
                <a:ea typeface="SimSun" charset="0"/>
              </a:rPr>
              <a:t>-1</a:t>
            </a:r>
            <a:r>
              <a:rPr lang="it-IT" dirty="0" smtClean="0">
                <a:latin typeface="Arial" charset="0"/>
                <a:ea typeface="SimSun" charset="0"/>
              </a:rPr>
              <a:t>)</a:t>
            </a:r>
            <a:endParaRPr lang="it-IT" dirty="0">
              <a:latin typeface="Arial" charset="0"/>
              <a:ea typeface="SimSu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452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Crittografia classica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C</a:t>
            </a:r>
            <a:r>
              <a:rPr lang="it-IT" dirty="0" err="1" smtClean="0"/>
              <a:t>rittosistemi</a:t>
            </a:r>
            <a:r>
              <a:rPr lang="it-IT" dirty="0" smtClean="0"/>
              <a:t> </a:t>
            </a:r>
            <a:r>
              <a:rPr lang="it-IT" dirty="0"/>
              <a:t>in cui, noti </a:t>
            </a:r>
            <a:r>
              <a:rPr lang="it-IT" dirty="0" err="1"/>
              <a:t>f</a:t>
            </a:r>
            <a:r>
              <a:rPr lang="it-IT" dirty="0"/>
              <a:t> e K</a:t>
            </a:r>
            <a:r>
              <a:rPr lang="it-IT" baseline="-25000" dirty="0"/>
              <a:t>E</a:t>
            </a:r>
            <a:r>
              <a:rPr lang="it-IT" dirty="0"/>
              <a:t>, il tempo necessario a calcolare </a:t>
            </a:r>
            <a:r>
              <a:rPr lang="it-IT" dirty="0" err="1"/>
              <a:t>f</a:t>
            </a:r>
            <a:r>
              <a:rPr lang="it-IT" dirty="0"/>
              <a:t> </a:t>
            </a:r>
            <a:r>
              <a:rPr lang="it-IT" baseline="30000" dirty="0"/>
              <a:t>-1</a:t>
            </a:r>
            <a:r>
              <a:rPr lang="it-IT" dirty="0"/>
              <a:t> e K</a:t>
            </a:r>
            <a:r>
              <a:rPr lang="it-IT" baseline="-25000" dirty="0"/>
              <a:t>D</a:t>
            </a:r>
            <a:r>
              <a:rPr lang="it-IT" dirty="0"/>
              <a:t> è approssimativamente uguale al tempo necessario a codificare un messaggio.</a:t>
            </a:r>
          </a:p>
          <a:p>
            <a:r>
              <a:rPr lang="it-IT" dirty="0" smtClean="0"/>
              <a:t>La complessità </a:t>
            </a:r>
            <a:r>
              <a:rPr lang="it-IT" dirty="0"/>
              <a:t>computazionale necessaria per determinare K</a:t>
            </a:r>
            <a:r>
              <a:rPr lang="it-IT" baseline="-25000" dirty="0"/>
              <a:t>D</a:t>
            </a:r>
            <a:r>
              <a:rPr lang="it-IT" dirty="0"/>
              <a:t> e decifrare un messaggio è dello stesso ordine di grandezza della complessità della cifratura.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89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di Cesare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 = C = {A, B, C, …, X, Y, Z}</a:t>
            </a:r>
          </a:p>
          <a:p>
            <a:pPr marL="0" indent="0">
              <a:buNone/>
            </a:pPr>
            <a:r>
              <a:rPr lang="da-DK" dirty="0" smtClean="0"/>
              <a:t>	= </a:t>
            </a:r>
            <a:r>
              <a:rPr lang="da-DK" dirty="0"/>
              <a:t>{0, 1, 2, …, 23, 24, 25}</a:t>
            </a:r>
          </a:p>
          <a:p>
            <a:r>
              <a:rPr lang="da-DK" dirty="0"/>
              <a:t>K</a:t>
            </a:r>
            <a:r>
              <a:rPr lang="da-DK" baseline="-25000" dirty="0"/>
              <a:t>E</a:t>
            </a:r>
            <a:r>
              <a:rPr lang="da-DK" dirty="0"/>
              <a:t> = k ∈ P, </a:t>
            </a:r>
            <a:r>
              <a:rPr lang="da-DK" dirty="0" smtClean="0"/>
              <a:t> k </a:t>
            </a:r>
            <a:r>
              <a:rPr lang="da-DK" dirty="0"/>
              <a:t>≠ 0</a:t>
            </a:r>
          </a:p>
          <a:p>
            <a:r>
              <a:rPr lang="da-DK" dirty="0"/>
              <a:t>f (x) = (x + k) mod </a:t>
            </a:r>
            <a:r>
              <a:rPr lang="da-DK" dirty="0" smtClean="0"/>
              <a:t>26</a:t>
            </a:r>
          </a:p>
          <a:p>
            <a:r>
              <a:rPr lang="da-DK" dirty="0" smtClean="0"/>
              <a:t>K</a:t>
            </a:r>
            <a:r>
              <a:rPr lang="da-DK" baseline="-25000" dirty="0" smtClean="0"/>
              <a:t>D</a:t>
            </a:r>
            <a:r>
              <a:rPr lang="da-DK" dirty="0" smtClean="0"/>
              <a:t> </a:t>
            </a:r>
            <a:r>
              <a:rPr lang="da-DK" dirty="0"/>
              <a:t>= </a:t>
            </a:r>
            <a:r>
              <a:rPr lang="da-DK" dirty="0" err="1" smtClean="0"/>
              <a:t>k</a:t>
            </a:r>
            <a:r>
              <a:rPr lang="da-DK" baseline="-25000" dirty="0" err="1" smtClean="0"/>
              <a:t>d</a:t>
            </a:r>
            <a:r>
              <a:rPr lang="da-DK" dirty="0" smtClean="0"/>
              <a:t> </a:t>
            </a:r>
            <a:r>
              <a:rPr lang="da-DK" dirty="0"/>
              <a:t>∈ P, </a:t>
            </a:r>
            <a:r>
              <a:rPr lang="da-DK" dirty="0" err="1" smtClean="0"/>
              <a:t>k</a:t>
            </a:r>
            <a:r>
              <a:rPr lang="da-DK" baseline="-25000" dirty="0" err="1" smtClean="0"/>
              <a:t>d</a:t>
            </a:r>
            <a:r>
              <a:rPr lang="da-DK" dirty="0" smtClean="0"/>
              <a:t>=26-k</a:t>
            </a:r>
          </a:p>
          <a:p>
            <a:r>
              <a:rPr lang="da-DK" dirty="0" smtClean="0"/>
              <a:t>f</a:t>
            </a:r>
            <a:r>
              <a:rPr lang="da-DK" baseline="30000" dirty="0" smtClean="0"/>
              <a:t>-1 </a:t>
            </a:r>
            <a:r>
              <a:rPr lang="da-DK" dirty="0"/>
              <a:t>(x) = (x + </a:t>
            </a:r>
            <a:r>
              <a:rPr lang="da-DK" dirty="0" err="1" smtClean="0"/>
              <a:t>k</a:t>
            </a:r>
            <a:r>
              <a:rPr lang="da-DK" baseline="-25000" dirty="0" err="1" smtClean="0"/>
              <a:t>d</a:t>
            </a:r>
            <a:r>
              <a:rPr lang="da-DK" dirty="0" smtClean="0"/>
              <a:t>) </a:t>
            </a:r>
            <a:r>
              <a:rPr lang="da-DK" dirty="0"/>
              <a:t>mod </a:t>
            </a:r>
            <a:r>
              <a:rPr lang="da-DK" dirty="0" smtClean="0"/>
              <a:t>26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55935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di Cesare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char</a:t>
            </a:r>
            <a:r>
              <a:rPr lang="it-IT" dirty="0" smtClean="0"/>
              <a:t> critta(</a:t>
            </a:r>
            <a:r>
              <a:rPr lang="it-IT" dirty="0" err="1" smtClean="0"/>
              <a:t>char</a:t>
            </a:r>
            <a:r>
              <a:rPr lang="it-IT" dirty="0" smtClean="0"/>
              <a:t> c, </a:t>
            </a:r>
            <a:r>
              <a:rPr lang="it-IT" dirty="0" err="1" smtClean="0"/>
              <a:t>int</a:t>
            </a:r>
            <a:r>
              <a:rPr lang="it-IT" dirty="0" smtClean="0"/>
              <a:t> </a:t>
            </a:r>
            <a:r>
              <a:rPr lang="it-IT" dirty="0" err="1" smtClean="0"/>
              <a:t>key</a:t>
            </a:r>
            <a:r>
              <a:rPr lang="it-IT" dirty="0" smtClean="0"/>
              <a:t>, </a:t>
            </a:r>
            <a:r>
              <a:rPr lang="it-IT" dirty="0" err="1" smtClean="0"/>
              <a:t>string</a:t>
            </a:r>
            <a:r>
              <a:rPr lang="it-IT" dirty="0" smtClean="0"/>
              <a:t> alfabeto)</a:t>
            </a:r>
          </a:p>
          <a:p>
            <a:r>
              <a:rPr lang="it-IT" dirty="0" err="1" smtClean="0"/>
              <a:t>char</a:t>
            </a:r>
            <a:r>
              <a:rPr lang="it-IT" dirty="0" smtClean="0"/>
              <a:t> decritta(</a:t>
            </a:r>
            <a:r>
              <a:rPr lang="it-IT" dirty="0" err="1"/>
              <a:t>char</a:t>
            </a:r>
            <a:r>
              <a:rPr lang="it-IT" dirty="0"/>
              <a:t> c, </a:t>
            </a:r>
            <a:r>
              <a:rPr lang="it-IT" dirty="0" err="1"/>
              <a:t>int</a:t>
            </a:r>
            <a:r>
              <a:rPr lang="it-IT" dirty="0"/>
              <a:t> </a:t>
            </a:r>
            <a:r>
              <a:rPr lang="it-IT" dirty="0" err="1"/>
              <a:t>key</a:t>
            </a:r>
            <a:r>
              <a:rPr lang="it-IT" dirty="0"/>
              <a:t>, </a:t>
            </a:r>
            <a:r>
              <a:rPr lang="it-IT" dirty="0" err="1"/>
              <a:t>string</a:t>
            </a:r>
            <a:r>
              <a:rPr lang="it-IT" dirty="0"/>
              <a:t> alfabeto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7061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Cesare - </a:t>
            </a:r>
            <a:r>
              <a:rPr lang="it-IT" dirty="0" err="1" smtClean="0"/>
              <a:t>crittanalisi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Brute force</a:t>
            </a:r>
          </a:p>
          <a:p>
            <a:pPr lvl="1"/>
            <a:r>
              <a:rPr lang="it-IT" dirty="0" smtClean="0"/>
              <a:t>n-1 possibili chiavi su alfabeto di </a:t>
            </a:r>
            <a:r>
              <a:rPr lang="it-IT" dirty="0" err="1" smtClean="0"/>
              <a:t>n</a:t>
            </a:r>
            <a:r>
              <a:rPr lang="it-IT" dirty="0" smtClean="0"/>
              <a:t> caratteri</a:t>
            </a:r>
          </a:p>
          <a:p>
            <a:r>
              <a:rPr lang="it-IT" dirty="0" smtClean="0"/>
              <a:t>Analisi di frequenza</a:t>
            </a:r>
          </a:p>
        </p:txBody>
      </p:sp>
    </p:spTree>
    <p:extLst>
      <p:ext uri="{BB962C8B-B14F-4D97-AF65-F5344CB8AC3E}">
        <p14:creationId xmlns:p14="http://schemas.microsoft.com/office/powerpoint/2010/main" val="404891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Lingua italiana</a:t>
            </a:r>
            <a:br>
              <a:rPr lang="it-IT" dirty="0" smtClean="0"/>
            </a:br>
            <a:r>
              <a:rPr lang="it-IT" dirty="0" smtClean="0"/>
              <a:t>frequenza caratteri</a:t>
            </a:r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09919" cy="6858000"/>
          </a:xfrm>
          <a:prstGeom prst="rect">
            <a:avLst/>
          </a:prstGeom>
        </p:spPr>
      </p:pic>
      <p:pic>
        <p:nvPicPr>
          <p:cNvPr id="9" name="Immagine 8" descr="Frequenze-alf_i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178" y="3730508"/>
            <a:ext cx="2891871" cy="2531572"/>
          </a:xfrm>
          <a:prstGeom prst="rect">
            <a:avLst/>
          </a:prstGeom>
        </p:spPr>
      </p:pic>
      <p:pic>
        <p:nvPicPr>
          <p:cNvPr id="10" name="Immagine 9" descr="305px-Frequenze-ord-alf_i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483" y="3730508"/>
            <a:ext cx="3039880" cy="253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01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di Vigenère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“Evoluzione” del metodo di Cesare.</a:t>
            </a:r>
          </a:p>
          <a:p>
            <a:r>
              <a:rPr lang="it-IT" dirty="0"/>
              <a:t>Meno suscettibile all'analisi di frequenza sulle singole lettere.</a:t>
            </a:r>
          </a:p>
          <a:p>
            <a:r>
              <a:rPr lang="it-IT" dirty="0"/>
              <a:t>Considerato “inattaccabile” per secoli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414" y="1892301"/>
            <a:ext cx="3713552" cy="3999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85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Vigenère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 = C = {A, B, C, …, X, Y, Z}</a:t>
            </a:r>
          </a:p>
          <a:p>
            <a:pPr marL="0" indent="0">
              <a:buNone/>
            </a:pPr>
            <a:r>
              <a:rPr lang="da-DK" dirty="0" smtClean="0"/>
              <a:t>	= </a:t>
            </a:r>
            <a:r>
              <a:rPr lang="da-DK" dirty="0"/>
              <a:t>{0, 1, 2, …, 23, 24, 25}</a:t>
            </a:r>
          </a:p>
          <a:p>
            <a:r>
              <a:rPr lang="da-DK" dirty="0"/>
              <a:t>K</a:t>
            </a:r>
            <a:r>
              <a:rPr lang="da-DK" baseline="-25000" dirty="0"/>
              <a:t>E</a:t>
            </a:r>
            <a:r>
              <a:rPr lang="da-DK" dirty="0"/>
              <a:t> = k = [k</a:t>
            </a:r>
            <a:r>
              <a:rPr lang="da-DK" baseline="-25000" dirty="0"/>
              <a:t>0</a:t>
            </a:r>
            <a:r>
              <a:rPr lang="da-DK" dirty="0"/>
              <a:t>,k</a:t>
            </a:r>
            <a:r>
              <a:rPr lang="da-DK" baseline="-25000" dirty="0"/>
              <a:t>1</a:t>
            </a:r>
            <a:r>
              <a:rPr lang="da-DK" dirty="0"/>
              <a:t>,k</a:t>
            </a:r>
            <a:r>
              <a:rPr lang="da-DK" baseline="-25000" dirty="0"/>
              <a:t>2</a:t>
            </a:r>
            <a:r>
              <a:rPr lang="da-DK" dirty="0"/>
              <a:t>,…,k</a:t>
            </a:r>
            <a:r>
              <a:rPr lang="da-DK" baseline="-25000" dirty="0"/>
              <a:t>m-1</a:t>
            </a:r>
            <a:r>
              <a:rPr lang="da-DK" dirty="0"/>
              <a:t>] ∈ P </a:t>
            </a:r>
            <a:r>
              <a:rPr lang="da-DK" baseline="30000" dirty="0"/>
              <a:t>m</a:t>
            </a:r>
            <a:r>
              <a:rPr lang="da-DK" dirty="0"/>
              <a:t>, k ≠ [0,…, 0]</a:t>
            </a:r>
          </a:p>
          <a:p>
            <a:r>
              <a:rPr lang="da-DK" dirty="0"/>
              <a:t>f (</a:t>
            </a:r>
            <a:r>
              <a:rPr lang="da-DK" dirty="0" err="1"/>
              <a:t>x</a:t>
            </a:r>
            <a:r>
              <a:rPr lang="da-DK" baseline="-25000" dirty="0" err="1"/>
              <a:t>i</a:t>
            </a:r>
            <a:r>
              <a:rPr lang="da-DK" dirty="0"/>
              <a:t>) = (</a:t>
            </a:r>
            <a:r>
              <a:rPr lang="da-DK" dirty="0" err="1"/>
              <a:t>x</a:t>
            </a:r>
            <a:r>
              <a:rPr lang="da-DK" baseline="-25000" dirty="0" err="1"/>
              <a:t>i</a:t>
            </a:r>
            <a:r>
              <a:rPr lang="da-DK" dirty="0"/>
              <a:t> + </a:t>
            </a:r>
            <a:r>
              <a:rPr lang="da-DK" dirty="0" err="1"/>
              <a:t>k</a:t>
            </a:r>
            <a:r>
              <a:rPr lang="da-DK" baseline="-25000" dirty="0" err="1"/>
              <a:t>i</a:t>
            </a:r>
            <a:r>
              <a:rPr lang="da-DK" dirty="0"/>
              <a:t>) mod 26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305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823</TotalTime>
  <Words>250</Words>
  <Application>Microsoft Macintosh PowerPoint</Application>
  <PresentationFormat>Presentazione su schermo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Orbita</vt:lpstr>
      <vt:lpstr>Crittografia</vt:lpstr>
      <vt:lpstr>Notazioni</vt:lpstr>
      <vt:lpstr>Crittografia classica</vt:lpstr>
      <vt:lpstr>Metodo di Cesare</vt:lpstr>
      <vt:lpstr>Metodo di Cesare</vt:lpstr>
      <vt:lpstr>Cesare - crittanalisi</vt:lpstr>
      <vt:lpstr>Lingua italiana frequenza caratteri</vt:lpstr>
      <vt:lpstr>Metodo di Vigenère</vt:lpstr>
      <vt:lpstr>Vigenère</vt:lpstr>
      <vt:lpstr>Vigenère - esempio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Informatica avanzata</dc:title>
  <dc:creator>Alberto Ferrari</dc:creator>
  <cp:lastModifiedBy>Alberto Ferrari</cp:lastModifiedBy>
  <cp:revision>44</cp:revision>
  <dcterms:created xsi:type="dcterms:W3CDTF">2011-11-01T17:19:06Z</dcterms:created>
  <dcterms:modified xsi:type="dcterms:W3CDTF">2013-04-03T17:41:31Z</dcterms:modified>
</cp:coreProperties>
</file>